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Nunito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1F7202-1E73-4EE9-93DF-B165B6A4D2A7}">
  <a:tblStyle styleId="{5C1F7202-1E73-4EE9-93DF-B165B6A4D2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4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acff02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acff02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title - prob statement on the next slide , agenda on the next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 guide, internal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24c884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24c884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e6bc670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e6bc670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e6a4153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e6a415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last - a complete system use case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da89258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da89258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72028c7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72028c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e72028c7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e72028c7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data on the arrows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da89258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da89258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Givr the hyperlink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f24c8841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f24c8841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Givr the hyperlink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f24c8841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f24c8841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f24c8841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f24c8841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24c884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24c884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6bc670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6bc670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verions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1a5b944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1a5b944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6bc670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6bc670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f9459727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f9459727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f9459727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f9459727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 = Tp + tn / sum of 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tp + fp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tp / tp + fn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= 2 * ( precision x recall / precision + recall)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count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f9459727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f9459727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f9459727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f9459727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precision-recall curve shows the relationship between precision (= positive predictive value) and recall (= sensitivity) for every possible cut-off. The PRC is a graph with: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The x-axis showing recall (= sensitivity = TP / (TP + FN))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The y-axis showing precision (= positive predictive value = TP / (TP + FP))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Y_pred: the score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 sort: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9459727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9459727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f9459727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f9459727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459727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459727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f24c8841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f24c8841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f9459727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f9459727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f9459727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f9459727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f945972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f945972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9459727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f9459727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f9459727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f9459727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9459727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f9459727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f9459727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f9459727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9459727c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f9459727c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f9459727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f9459727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f9459727c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f9459727c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e6bc670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e6bc670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 / block diagram  - draw diagram for this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f9459727c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f9459727c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f9459727c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f9459727c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1f94c25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1f94c25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b1f94c25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b1f94c25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b1f94c25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b1f94c25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b1f94c25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b1f94c25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b1f94c25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b1f94c25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b1f94c254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b1f94c254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b1f94c25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b1f94c25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b1f94c25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b1f94c25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f082b5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f082b5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b1f94c25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b1f94c25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b1f94c254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b1f94c254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b1f94c254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b1f94c254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b1f94c25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b1f94c25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72028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72028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e6bc6703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e6bc6703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e6bc670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e6bc670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Explan the metrics - how you are going to apply it to the system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 this - UML diagram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f24c8841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f24c8841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f24c8841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f24c8841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presentation/d/1biv36K0slWpWwTeeRldY4Hjj9u6bJFScamal9aSD_TU/ed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cikit-learn.org/stable/modules/classes.html#module-sklearn.model_selection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hyperlink" Target="https://docs.google.com/presentation/d/1biv36K0slWpWwTeeRldY4Hjj9u6bJFScamal9aSD_TU/edit?usp=sharing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4377300" y="3071300"/>
            <a:ext cx="4341300" cy="128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547425" y="3063625"/>
            <a:ext cx="3684300" cy="129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 txBox="1"/>
          <p:nvPr>
            <p:ph type="ctrTitle"/>
          </p:nvPr>
        </p:nvSpPr>
        <p:spPr>
          <a:xfrm>
            <a:off x="249300" y="1357166"/>
            <a:ext cx="86454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Classification of Highly Interacting Regions of the Genome with Explainable AI</a:t>
            </a:r>
            <a:endParaRPr b="1" sz="292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419750" y="3152000"/>
            <a:ext cx="3812100" cy="1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Shreya Pawaskar - 4947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Radhika Sethi - 4456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Aanchal Tulsiani - 4964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4377300" y="3189800"/>
            <a:ext cx="43413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Guide: Dr. Leelavati Narlikar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Guide: Mrs. Pranjali Deshpande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Mentor: Miss. Anushua Biswas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850" y="311200"/>
            <a:ext cx="1203000" cy="67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Data </a:t>
            </a:r>
            <a:r>
              <a:rPr b="1" lang="en" u="sng"/>
              <a:t>Visualisation</a:t>
            </a:r>
            <a:r>
              <a:rPr b="1" lang="en" u="sng"/>
              <a:t> - use case 2 </a:t>
            </a:r>
            <a:endParaRPr b="1" u="sng"/>
          </a:p>
        </p:txBody>
      </p:sp>
      <p:graphicFrame>
        <p:nvGraphicFramePr>
          <p:cNvPr id="200" name="Google Shape;200;p22"/>
          <p:cNvGraphicFramePr/>
          <p:nvPr/>
        </p:nvGraphicFramePr>
        <p:xfrm>
          <a:off x="383250" y="9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1402675"/>
                <a:gridCol w="3833700"/>
              </a:tblGrid>
              <a:tr h="3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Data Visualization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visualizations are</a:t>
                      </a:r>
                      <a:r>
                        <a:rPr lang="en"/>
                        <a:t> generated from the classifier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outputs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8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classifier predicts the output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accuracy is displayed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AUC ROC and Precision Recall Curves are shown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Confusion Matrix can be seen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highest frequency element of the Markov Model is displayed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data visualizations of the result generated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700" y="1019075"/>
            <a:ext cx="2884075" cy="37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</a:t>
            </a:r>
            <a:r>
              <a:rPr b="1" lang="en" u="sng"/>
              <a:t>omplete system use case - Markov Models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825" y="1077125"/>
            <a:ext cx="2814859" cy="3402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3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1366975"/>
                <a:gridCol w="3811025"/>
              </a:tblGrid>
              <a:tr h="2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Markov Models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region is classified in TAD/Non TAD using Markov Models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dataset is cleaned and converted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inputs regions are classified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output is explained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results are displayed on the screen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knows the classification and the parameters which lead to the 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Complete System Use case - Deep Learning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300" y="1148250"/>
            <a:ext cx="2647393" cy="3378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" name="Google Shape;215;p24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1366975"/>
                <a:gridCol w="3811025"/>
              </a:tblGrid>
              <a:tr h="2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DeepBind and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region is classified in TAD/Non TAD using DeepBind and the output is explained </a:t>
                      </a:r>
                      <a:r>
                        <a:rPr lang="en"/>
                        <a:t>using</a:t>
                      </a:r>
                      <a:r>
                        <a:rPr lang="en"/>
                        <a:t>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dataset is cleaned and converted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inputs regions are classified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output is explained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results are displayed on the screen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knows the classification and the parameters which lead to the classification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Data Flow </a:t>
            </a:r>
            <a:r>
              <a:rPr b="1" lang="en" u="sng"/>
              <a:t>Diagrams</a:t>
            </a:r>
            <a:endParaRPr b="1" u="sng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6223700" y="1788000"/>
            <a:ext cx="2257800" cy="156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465150" y="1762450"/>
            <a:ext cx="2339700" cy="165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3361686" y="1788000"/>
            <a:ext cx="2305200" cy="15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852225" y="2281450"/>
            <a:ext cx="18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Hi-C Experimental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755175" y="2103275"/>
            <a:ext cx="18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Model: Classification into TAD or non TAD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6374175" y="2065900"/>
            <a:ext cx="204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Understanding the classification output, explore WHAT caused the 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284150" y="1881250"/>
            <a:ext cx="7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858588" y="1838500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430125" y="1788000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EXPLAINABLE 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2866050" y="244450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5728088" y="250900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2683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DFD-0</a:t>
            </a:r>
            <a:endParaRPr b="1" u="sng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819150" y="2683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DFD-1</a:t>
            </a:r>
            <a:endParaRPr b="1" u="sng"/>
          </a:p>
        </p:txBody>
      </p:sp>
      <p:sp>
        <p:nvSpPr>
          <p:cNvPr id="244" name="Google Shape;244;p27"/>
          <p:cNvSpPr/>
          <p:nvPr/>
        </p:nvSpPr>
        <p:spPr>
          <a:xfrm>
            <a:off x="312425" y="1379225"/>
            <a:ext cx="2369700" cy="3009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3238500" y="1379225"/>
            <a:ext cx="2537400" cy="300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6377950" y="1379225"/>
            <a:ext cx="2446200" cy="3009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2758450" y="275845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5859725" y="275845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6610450" y="1032350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Explainable 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3539438" y="97902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16275" y="1432550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468450" y="97902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373675" y="1700525"/>
            <a:ext cx="2236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Input data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Hi-C experimental data (&lt;1MB)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BED File (browser extensible data) with 20k regions of the human genome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Convert data to a fasta format (text data ATGC)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Bioinformatics pipelines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462750" y="159337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40600" y="2048300"/>
            <a:ext cx="198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Since deep learning models are hard to interpret: DeepLift for the Explainable AI to backtrack and answer “WHY”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341437" y="1832750"/>
            <a:ext cx="236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Higher Order Markov Models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Using data as an image data for Convolution Neural Networks: DeepBind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655200" y="362913"/>
            <a:ext cx="33102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Sequence Diagram</a:t>
            </a:r>
            <a:endParaRPr b="1" u="sng"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4">
            <a:alphaModFix/>
          </a:blip>
          <a:srcRect b="9575" l="0" r="4315" t="0"/>
          <a:stretch/>
        </p:blipFill>
        <p:spPr>
          <a:xfrm>
            <a:off x="1893450" y="1090625"/>
            <a:ext cx="5125824" cy="355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Activity</a:t>
            </a:r>
            <a:r>
              <a:rPr b="1" lang="en" u="sng"/>
              <a:t> </a:t>
            </a:r>
            <a:r>
              <a:rPr b="1" lang="en" u="sng"/>
              <a:t>Diagram</a:t>
            </a:r>
            <a:endParaRPr b="1" u="sng"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400" y="905925"/>
            <a:ext cx="5143500" cy="397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Test</a:t>
            </a:r>
            <a:r>
              <a:rPr b="1" lang="en" u="sng"/>
              <a:t> Cases</a:t>
            </a:r>
            <a:endParaRPr b="1" u="sng"/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379838" y="10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448250"/>
                <a:gridCol w="980625"/>
                <a:gridCol w="2034475"/>
                <a:gridCol w="1367800"/>
                <a:gridCol w="2768125"/>
                <a:gridCol w="785050"/>
              </a:tblGrid>
              <a:tr h="5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Sr.no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Case 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 of the 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Expected 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Result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7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a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a</a:t>
                      </a:r>
                      <a:r>
                        <a:rPr lang="en"/>
                        <a:t> Fasta file is generated from the HiC Data From NCBI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HiC Data From NCBI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Fasta File that is  to the classified.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</a:t>
                      </a:r>
                      <a:r>
                        <a:rPr lang="en"/>
                        <a:t>he region is classified in TAD/Non TAD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Preprocessed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classification &amp;  the parameters which lead to the classification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Deep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the region is classified in TAD/Non TAD using DeepBind and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Preprocessed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classification &amp;  the parameters which lead to the classification using Deep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Test Cases</a:t>
            </a:r>
            <a:endParaRPr b="1" u="sng"/>
          </a:p>
        </p:txBody>
      </p:sp>
      <p:graphicFrame>
        <p:nvGraphicFramePr>
          <p:cNvPr id="283" name="Google Shape;283;p31"/>
          <p:cNvGraphicFramePr/>
          <p:nvPr/>
        </p:nvGraphicFramePr>
        <p:xfrm>
          <a:off x="379838" y="10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448250"/>
                <a:gridCol w="1381875"/>
                <a:gridCol w="1797375"/>
                <a:gridCol w="984775"/>
                <a:gridCol w="2987000"/>
                <a:gridCol w="785050"/>
              </a:tblGrid>
              <a:tr h="5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Sr.no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Case 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 of the 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Expected 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Result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3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Data Visualizations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that data visualizations are generated by the classifier output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Classifier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data visualizations like the accuracy of the classifier, AUC RoC and Precision Recall Curves,Confusion Matrix, and the highest frequency element from the Markov Model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3400225" y="600300"/>
            <a:ext cx="54537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Problem Statement &amp;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Features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System Design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Data Flow Diagrams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Technology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Implementation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on Dummy Data and motifs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on Dummy Data and JASPAR Motifs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with Cross Validation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1686" r="50002" t="0"/>
          <a:stretch/>
        </p:blipFill>
        <p:spPr>
          <a:xfrm>
            <a:off x="200850" y="201450"/>
            <a:ext cx="2918326" cy="4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Environment and technologies used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565650" y="2837950"/>
            <a:ext cx="5745300" cy="1905000"/>
          </a:xfrm>
          <a:prstGeom prst="flowChartDelay">
            <a:avLst/>
          </a:prstGeom>
          <a:solidFill>
            <a:srgbClr val="D9D2E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65650" y="1152025"/>
            <a:ext cx="5636100" cy="1571700"/>
          </a:xfrm>
          <a:prstGeom prst="flowChartDelay">
            <a:avLst/>
          </a:prstGeom>
          <a:solidFill>
            <a:srgbClr val="FCE5CD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02" y="1114675"/>
            <a:ext cx="2065998" cy="890050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767" y="3262428"/>
            <a:ext cx="1254958" cy="1226447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946" y="2106549"/>
            <a:ext cx="1078573" cy="1054050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2"/>
          <p:cNvSpPr txBox="1"/>
          <p:nvPr/>
        </p:nvSpPr>
        <p:spPr>
          <a:xfrm>
            <a:off x="565650" y="1152025"/>
            <a:ext cx="427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Coding Language: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Python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Bash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Web IDE: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Google Colab</a:t>
            </a:r>
            <a:endParaRPr sz="1500"/>
          </a:p>
        </p:txBody>
      </p:sp>
      <p:sp>
        <p:nvSpPr>
          <p:cNvPr id="296" name="Google Shape;296;p32"/>
          <p:cNvSpPr txBox="1"/>
          <p:nvPr/>
        </p:nvSpPr>
        <p:spPr>
          <a:xfrm>
            <a:off x="565650" y="2969825"/>
            <a:ext cx="52347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Hardware requirements: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GPU access for training models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Linux Kernel for bioinformatics tools (BED Tools)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Intel i3 or higher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4GB RAM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 Gb hard free drive space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Standard Tools and Libraries used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565650" y="2837950"/>
            <a:ext cx="4760400" cy="1976100"/>
          </a:xfrm>
          <a:prstGeom prst="flowChartDelay">
            <a:avLst/>
          </a:prstGeom>
          <a:solidFill>
            <a:srgbClr val="D9D2E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565650" y="1057663"/>
            <a:ext cx="4760400" cy="1666200"/>
          </a:xfrm>
          <a:prstGeom prst="flowChartDelay">
            <a:avLst/>
          </a:prstGeom>
          <a:solidFill>
            <a:srgbClr val="FCE5CD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565650" y="1258375"/>
            <a:ext cx="47604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Tools </a:t>
            </a:r>
            <a:r>
              <a:rPr lang="en" sz="1700"/>
              <a:t>and Algorithms: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BED Tools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DeepLift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DeepBind</a:t>
            </a:r>
            <a:endParaRPr sz="1700"/>
          </a:p>
        </p:txBody>
      </p:sp>
      <p:sp>
        <p:nvSpPr>
          <p:cNvPr id="306" name="Google Shape;306;p33"/>
          <p:cNvSpPr txBox="1"/>
          <p:nvPr/>
        </p:nvSpPr>
        <p:spPr>
          <a:xfrm>
            <a:off x="565650" y="2920625"/>
            <a:ext cx="4760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Python Libraries</a:t>
            </a:r>
            <a:r>
              <a:rPr lang="en" sz="1700"/>
              <a:t> required: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Sklearn v0.24.1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Numpy v1.18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Pandas v1.2.0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Matplotlib v3.5.1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Seaborn v0.11</a:t>
            </a:r>
            <a:endParaRPr sz="1700"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326" y="1382275"/>
            <a:ext cx="1916988" cy="111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456" y="2571752"/>
            <a:ext cx="2964746" cy="197601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Implementation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199150" y="4533150"/>
            <a:ext cx="20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Implementation PPT 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3048000" y="2872750"/>
            <a:ext cx="47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on Dummy Data and motifs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on Dummy Data and JASPAR Motifs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with Cross Validation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on Dummy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/>
        </p:nvSpPr>
        <p:spPr>
          <a:xfrm>
            <a:off x="243850" y="266700"/>
            <a:ext cx="53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10k sequences, 3 degree MM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300"/>
            <a:ext cx="6455130" cy="4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3397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775" y="3192775"/>
            <a:ext cx="20383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000" y="745675"/>
            <a:ext cx="3863350" cy="16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1544475" y="1813675"/>
            <a:ext cx="6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2961400" y="1813675"/>
            <a:ext cx="4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848050" y="3485675"/>
            <a:ext cx="6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544475" y="3400650"/>
            <a:ext cx="7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815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152400"/>
            <a:ext cx="3705225" cy="271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/>
        </p:nvSpPr>
        <p:spPr>
          <a:xfrm>
            <a:off x="1158250" y="525775"/>
            <a:ext cx="5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10k sequences, 2 degree markov model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375"/>
            <a:ext cx="5982265" cy="39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577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152400"/>
            <a:ext cx="4391026" cy="20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575" y="2331427"/>
            <a:ext cx="25241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29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5" y="152400"/>
            <a:ext cx="3933824" cy="29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317825" y="1113400"/>
            <a:ext cx="8419200" cy="3558900"/>
          </a:xfrm>
          <a:prstGeom prst="roundRect">
            <a:avLst>
              <a:gd fmla="val 10453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Problem Statement</a:t>
            </a:r>
            <a:endParaRPr b="1" u="sng"/>
          </a:p>
        </p:txBody>
      </p:sp>
      <p:sp>
        <p:nvSpPr>
          <p:cNvPr id="146" name="Google Shape;146;p15"/>
          <p:cNvSpPr txBox="1"/>
          <p:nvPr/>
        </p:nvSpPr>
        <p:spPr>
          <a:xfrm>
            <a:off x="419750" y="1113400"/>
            <a:ext cx="81894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ur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Problem Statement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is as follows: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“To identify the regions governing gene regulation and classify them as highly interacting and non-interacting regions” </a:t>
            </a:r>
            <a:endParaRPr i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➢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Objectives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being covered are :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Learn how to model biological sequencing and DNA data. Understand their underlying properties and how to find patterns in them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Efficiently use deep learning algorithms to distinguish TADs and their boundaries.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Classify genomic sequences as potentially interacting regions or non-interacting regions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Find which traits of TADs in these regions make them more interactive.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Understand how these specific regions influence gene regulation.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Find genomic sequence properties which influence the transformation of a cell into a diseased cell.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510550" y="289550"/>
            <a:ext cx="5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1k sequences, 3 degree markov model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150"/>
            <a:ext cx="6503759" cy="41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382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25" y="152400"/>
            <a:ext cx="4752975" cy="203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25" y="2335372"/>
            <a:ext cx="23812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530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800" y="152400"/>
            <a:ext cx="3733800" cy="267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830575" y="419100"/>
            <a:ext cx="46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1k sequences, 2 degree MM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 b="0" l="6933" r="0" t="18500"/>
          <a:stretch/>
        </p:blipFill>
        <p:spPr>
          <a:xfrm>
            <a:off x="463573" y="967475"/>
            <a:ext cx="6139325" cy="3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422587"/>
            <a:ext cx="4146000" cy="409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649" y="422575"/>
            <a:ext cx="4431250" cy="191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13186" l="0" r="13201" t="0"/>
          <a:stretch/>
        </p:blipFill>
        <p:spPr>
          <a:xfrm>
            <a:off x="152400" y="353025"/>
            <a:ext cx="4571825" cy="3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 rotWithShape="1">
          <a:blip r:embed="rId4">
            <a:alphaModFix/>
          </a:blip>
          <a:srcRect b="5669" l="0" r="9132" t="0"/>
          <a:stretch/>
        </p:blipFill>
        <p:spPr>
          <a:xfrm>
            <a:off x="4815425" y="586625"/>
            <a:ext cx="3739076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on Dummy data with Jaspar Motifs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MA0003.4. - JASPAR </a:t>
            </a:r>
            <a:endParaRPr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261900" y="37653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- 0.82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12th Order Model</a:t>
            </a:r>
            <a:endParaRPr sz="1200"/>
          </a:p>
        </p:txBody>
      </p:sp>
      <p:pic>
        <p:nvPicPr>
          <p:cNvPr id="412" name="Google Shape;412;p49"/>
          <p:cNvPicPr preferRelativeResize="0"/>
          <p:nvPr/>
        </p:nvPicPr>
        <p:blipFill rotWithShape="1">
          <a:blip r:embed="rId3">
            <a:alphaModFix/>
          </a:blip>
          <a:srcRect b="15074" l="4999" r="5241" t="9058"/>
          <a:stretch/>
        </p:blipFill>
        <p:spPr>
          <a:xfrm>
            <a:off x="3751300" y="100100"/>
            <a:ext cx="1847125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150" y="658121"/>
            <a:ext cx="2057941" cy="214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675" y="2970225"/>
            <a:ext cx="2476900" cy="174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49"/>
          <p:cNvSpPr txBox="1"/>
          <p:nvPr/>
        </p:nvSpPr>
        <p:spPr>
          <a:xfrm>
            <a:off x="156525" y="1218800"/>
            <a:ext cx="6280200" cy="21240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seq_986_peak           -5  ...     0          0     -36.508978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seq_902_peak           -5  ...     0          0      -5.136077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seq_963_peak          267  ...     1          1      66.917289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seq_361_peak           -5  ...     0          1      17.650922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seq_487_peak           -5  ...     0          0      -5.649734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seq_309_peak           -5  ...     0          0      -5.455076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seq_960_peak           -5  ...     0          0     -19.066406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seq_196_peak           49  ...     1          0      -3.408055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seq_756_peak          103  ...     1          1      14.057043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 seq_86_peak           -5  ...     0          0      -5.472158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MA0139.1  - JASPAR 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261900" y="39570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- 0.99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- 0.756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13th Order Model</a:t>
            </a:r>
            <a:endParaRPr sz="1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9332" l="12532" r="14181" t="14731"/>
          <a:stretch/>
        </p:blipFill>
        <p:spPr>
          <a:xfrm>
            <a:off x="3751300" y="256375"/>
            <a:ext cx="2401250" cy="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136525" y="1186500"/>
            <a:ext cx="6223500" cy="277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Step:  13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seq_392_peak           65  ...     1          1      28.419112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seq_310_peak           -5  ...     0          0      -6.635404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seq_779_peak           -5  ...     0          0      -4.868262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seq_468_peak           -5  ...     0          1      10.800039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seq_648_peak           38  ...     1          1      33.041807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seq_627_peak           -5  ...     0          0     -14.199399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 seq_82_peak           -5  ...     0          0      -8.730004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seq_990_peak           73  ...     1          1      27.079548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 seq_29_peak           93  ...     1          1      10.662202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seq_840_peak           -5  ...     0          1      10.074845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[2000 rows x 7 columns]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0.756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612" y="537550"/>
            <a:ext cx="2223850" cy="2271300"/>
          </a:xfrm>
          <a:prstGeom prst="rect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225" y="2961250"/>
            <a:ext cx="2507375" cy="1769163"/>
          </a:xfrm>
          <a:prstGeom prst="rect">
            <a:avLst/>
          </a:prstGeom>
          <a:noFill/>
          <a:ln cap="flat" cmpd="sng" w="2857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MA0098.3  - JASPAR </a:t>
            </a:r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261900" y="37653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- 0.75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- 0.66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5th Order Model</a:t>
            </a:r>
            <a:endParaRPr sz="1200"/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 b="6341" l="8058" r="2695" t="5218"/>
          <a:stretch/>
        </p:blipFill>
        <p:spPr>
          <a:xfrm>
            <a:off x="3879175" y="114300"/>
            <a:ext cx="1847125" cy="10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136525" y="1344150"/>
            <a:ext cx="6229200" cy="21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seq_929_peak          233  ...     1          0      -8.924894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seq_888_peak           -5  ...     0          0      -5.275024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seq_234_peak          173  ...     1          1       7.202054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seq_703_peak           -5  ...     0          0      -2.284430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 seq_47_peak           -5  ...     0          0     -12.688222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seq_472_peak           -5  ...     0          0      -7.479195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seq_488_peak          176  ...     1          0      -1.751096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seq_356_peak           19  ...     1          0      -7.403903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seq_224_peak          263  ...     1          0      -2.236263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seq_417_peak          133  ...     1          0     -21.421124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475" y="513052"/>
            <a:ext cx="1978825" cy="205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50" y="2915252"/>
            <a:ext cx="2473475" cy="17452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Features</a:t>
            </a:r>
            <a:endParaRPr b="1" u="sng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474450" y="1123575"/>
            <a:ext cx="8298900" cy="3637800"/>
          </a:xfrm>
          <a:prstGeom prst="round2DiagRect">
            <a:avLst>
              <a:gd fmla="val 30991" name="adj1"/>
              <a:gd fmla="val 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893975" y="1194475"/>
            <a:ext cx="7581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Features include: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Data Fetching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We need to fetch the data since we will be provided with only the coordinates.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fetch the required data, we will make use of BED Tools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Cell Classification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Understand how TAD regions differ in different types of cells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Discover Sequence Signatures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identify the sequence signatures specific to these regions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understand the difference between the TAD region and its boundary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MA0138.2  - JASPAR </a:t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261900" y="3939625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- 1.00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- 0.747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12th Order Model</a:t>
            </a:r>
            <a:endParaRPr sz="1200"/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4232" r="0" t="0"/>
          <a:stretch/>
        </p:blipFill>
        <p:spPr>
          <a:xfrm>
            <a:off x="3609325" y="93500"/>
            <a:ext cx="2809775" cy="100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100" y="2964150"/>
            <a:ext cx="2624050" cy="1851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612" y="537550"/>
            <a:ext cx="2223850" cy="227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52"/>
          <p:cNvSpPr txBox="1"/>
          <p:nvPr/>
        </p:nvSpPr>
        <p:spPr>
          <a:xfrm>
            <a:off x="136525" y="1224350"/>
            <a:ext cx="6195300" cy="260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Step:  12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seq_502_peak          137  ...     1          1      65.471255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seq_742_peak          171  ...     1          1      73.240184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seq_183_peak           -5  ...     0          0     -22.442878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seq_548_peak          196  ...     1          1      74.294207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seq_941_peak           71  ...     1          1      84.484397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seq_852_peak           -5  ...     0          1       8.025897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seq_160_peak          238  ...     1          1      52.876794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seq_446_peak           86  ...     1          1      51.588498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seq_928_peak           -5  ...     0          0      -4.314711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seq_118_peak          137  ...     1          1      46.451450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0.747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with Cross Validation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311700" y="247625"/>
            <a:ext cx="6353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" type="body"/>
          </p:nvPr>
        </p:nvSpPr>
        <p:spPr>
          <a:xfrm>
            <a:off x="510925" y="920400"/>
            <a:ext cx="61542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PWM is created using the PFM from Jaspar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From the PWM we create the motifs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The background data is 0.25 ACGT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Generated motifs from the PPM to append to background sequences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Generated 1 motif file embedding the motif in it and 1 non motif file 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Non Motif File Length: 314</a:t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Motif File Length : 300</a:t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/>
              <a:t>Length of Motif:14</a:t>
            </a:r>
            <a:endParaRPr b="1" sz="1700"/>
          </a:p>
        </p:txBody>
      </p:sp>
      <p:sp>
        <p:nvSpPr>
          <p:cNvPr id="457" name="Google Shape;457;p54"/>
          <p:cNvSpPr/>
          <p:nvPr/>
        </p:nvSpPr>
        <p:spPr>
          <a:xfrm>
            <a:off x="7107075" y="438575"/>
            <a:ext cx="1203600" cy="461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PFM</a:t>
            </a:r>
            <a:endParaRPr/>
          </a:p>
        </p:txBody>
      </p:sp>
      <p:sp>
        <p:nvSpPr>
          <p:cNvPr id="458" name="Google Shape;458;p54"/>
          <p:cNvSpPr/>
          <p:nvPr/>
        </p:nvSpPr>
        <p:spPr>
          <a:xfrm>
            <a:off x="7107075" y="2217288"/>
            <a:ext cx="1203600" cy="461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Motifs</a:t>
            </a:r>
            <a:endParaRPr/>
          </a:p>
        </p:txBody>
      </p:sp>
      <p:sp>
        <p:nvSpPr>
          <p:cNvPr id="459" name="Google Shape;459;p54"/>
          <p:cNvSpPr/>
          <p:nvPr/>
        </p:nvSpPr>
        <p:spPr>
          <a:xfrm>
            <a:off x="7107075" y="1346228"/>
            <a:ext cx="1203600" cy="424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  <p:cxnSp>
        <p:nvCxnSpPr>
          <p:cNvPr id="460" name="Google Shape;460;p54"/>
          <p:cNvCxnSpPr>
            <a:stCxn id="457" idx="2"/>
            <a:endCxn id="459" idx="0"/>
          </p:cNvCxnSpPr>
          <p:nvPr/>
        </p:nvCxnSpPr>
        <p:spPr>
          <a:xfrm>
            <a:off x="7708875" y="899675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4"/>
          <p:cNvCxnSpPr>
            <a:stCxn id="459" idx="2"/>
            <a:endCxn id="458" idx="0"/>
          </p:cNvCxnSpPr>
          <p:nvPr/>
        </p:nvCxnSpPr>
        <p:spPr>
          <a:xfrm>
            <a:off x="7708875" y="1770728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4"/>
          <p:cNvSpPr/>
          <p:nvPr/>
        </p:nvSpPr>
        <p:spPr>
          <a:xfrm>
            <a:off x="6737400" y="3223975"/>
            <a:ext cx="1747800" cy="4695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63" name="Google Shape;463;p54"/>
          <p:cNvSpPr/>
          <p:nvPr/>
        </p:nvSpPr>
        <p:spPr>
          <a:xfrm>
            <a:off x="6430588" y="3997525"/>
            <a:ext cx="934200" cy="707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  File</a:t>
            </a:r>
            <a:endParaRPr/>
          </a:p>
        </p:txBody>
      </p:sp>
      <p:sp>
        <p:nvSpPr>
          <p:cNvPr id="464" name="Google Shape;464;p54"/>
          <p:cNvSpPr/>
          <p:nvPr/>
        </p:nvSpPr>
        <p:spPr>
          <a:xfrm>
            <a:off x="7588413" y="3997525"/>
            <a:ext cx="1203600" cy="628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motif file</a:t>
            </a:r>
            <a:endParaRPr/>
          </a:p>
        </p:txBody>
      </p:sp>
      <p:cxnSp>
        <p:nvCxnSpPr>
          <p:cNvPr id="465" name="Google Shape;465;p54"/>
          <p:cNvCxnSpPr>
            <a:stCxn id="462" idx="2"/>
            <a:endCxn id="464" idx="0"/>
          </p:cNvCxnSpPr>
          <p:nvPr/>
        </p:nvCxnSpPr>
        <p:spPr>
          <a:xfrm>
            <a:off x="7611300" y="3693475"/>
            <a:ext cx="5790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4"/>
          <p:cNvCxnSpPr>
            <a:stCxn id="462" idx="2"/>
            <a:endCxn id="463" idx="0"/>
          </p:cNvCxnSpPr>
          <p:nvPr/>
        </p:nvCxnSpPr>
        <p:spPr>
          <a:xfrm flipH="1">
            <a:off x="6897600" y="3693475"/>
            <a:ext cx="7137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655000" y="311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311700" y="1266325"/>
            <a:ext cx="4536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Took the 2 datasets - motif and non-motif and got the splits.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Size of splits=10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 every iteration, we took the  train data from the split of both datasets and made 2 Markov models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Combined the test data from each split of both datasets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sklearn.model_selection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.KFold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73" name="Google Shape;473;p55"/>
          <p:cNvPicPr preferRelativeResize="0"/>
          <p:nvPr/>
        </p:nvPicPr>
        <p:blipFill rotWithShape="1">
          <a:blip r:embed="rId4">
            <a:alphaModFix/>
          </a:blip>
          <a:srcRect b="30404" l="0" r="0" t="10855"/>
          <a:stretch/>
        </p:blipFill>
        <p:spPr>
          <a:xfrm>
            <a:off x="4899125" y="530274"/>
            <a:ext cx="3984501" cy="23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475" y="3098070"/>
            <a:ext cx="2955824" cy="16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398750" y="378052"/>
            <a:ext cx="34680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Flow Diagram</a:t>
            </a:r>
            <a:endParaRPr b="1" u="sng"/>
          </a:p>
        </p:txBody>
      </p:sp>
      <p:sp>
        <p:nvSpPr>
          <p:cNvPr id="480" name="Google Shape;480;p56"/>
          <p:cNvSpPr/>
          <p:nvPr/>
        </p:nvSpPr>
        <p:spPr>
          <a:xfrm>
            <a:off x="4250169" y="359663"/>
            <a:ext cx="838200" cy="593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481" name="Google Shape;481;p56"/>
          <p:cNvSpPr/>
          <p:nvPr/>
        </p:nvSpPr>
        <p:spPr>
          <a:xfrm>
            <a:off x="2085472" y="1452686"/>
            <a:ext cx="2313300" cy="40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 on Motif</a:t>
            </a:r>
            <a:endParaRPr/>
          </a:p>
        </p:txBody>
      </p:sp>
      <p:sp>
        <p:nvSpPr>
          <p:cNvPr id="482" name="Google Shape;482;p56"/>
          <p:cNvSpPr/>
          <p:nvPr/>
        </p:nvSpPr>
        <p:spPr>
          <a:xfrm>
            <a:off x="5323567" y="1420811"/>
            <a:ext cx="2586000" cy="40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 on Non Motif</a:t>
            </a:r>
            <a:endParaRPr/>
          </a:p>
        </p:txBody>
      </p:sp>
      <p:cxnSp>
        <p:nvCxnSpPr>
          <p:cNvPr id="483" name="Google Shape;483;p56"/>
          <p:cNvCxnSpPr>
            <a:stCxn id="480" idx="4"/>
            <a:endCxn id="480" idx="4"/>
          </p:cNvCxnSpPr>
          <p:nvPr/>
        </p:nvCxnSpPr>
        <p:spPr>
          <a:xfrm>
            <a:off x="4669269" y="9527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6"/>
          <p:cNvCxnSpPr>
            <a:stCxn id="480" idx="4"/>
            <a:endCxn id="480" idx="4"/>
          </p:cNvCxnSpPr>
          <p:nvPr/>
        </p:nvCxnSpPr>
        <p:spPr>
          <a:xfrm>
            <a:off x="4669269" y="9527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6"/>
          <p:cNvCxnSpPr>
            <a:stCxn id="480" idx="4"/>
            <a:endCxn id="482" idx="0"/>
          </p:cNvCxnSpPr>
          <p:nvPr/>
        </p:nvCxnSpPr>
        <p:spPr>
          <a:xfrm flipH="1" rot="-5400000">
            <a:off x="5408919" y="213113"/>
            <a:ext cx="468000" cy="19473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6"/>
          <p:cNvCxnSpPr>
            <a:stCxn id="480" idx="4"/>
            <a:endCxn id="481" idx="0"/>
          </p:cNvCxnSpPr>
          <p:nvPr/>
        </p:nvCxnSpPr>
        <p:spPr>
          <a:xfrm rot="5400000">
            <a:off x="3705819" y="489113"/>
            <a:ext cx="499800" cy="14271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6"/>
          <p:cNvSpPr txBox="1"/>
          <p:nvPr/>
        </p:nvSpPr>
        <p:spPr>
          <a:xfrm>
            <a:off x="4307019" y="1182958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398738" y="4226200"/>
            <a:ext cx="1150800" cy="527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 Class</a:t>
            </a:r>
            <a:endParaRPr/>
          </a:p>
        </p:txBody>
      </p:sp>
      <p:sp>
        <p:nvSpPr>
          <p:cNvPr id="489" name="Google Shape;489;p56"/>
          <p:cNvSpPr/>
          <p:nvPr/>
        </p:nvSpPr>
        <p:spPr>
          <a:xfrm>
            <a:off x="7119787" y="4256738"/>
            <a:ext cx="1699500" cy="527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Motif Class</a:t>
            </a:r>
            <a:endParaRPr/>
          </a:p>
        </p:txBody>
      </p:sp>
      <p:sp>
        <p:nvSpPr>
          <p:cNvPr id="490" name="Google Shape;490;p56"/>
          <p:cNvSpPr/>
          <p:nvPr/>
        </p:nvSpPr>
        <p:spPr>
          <a:xfrm>
            <a:off x="3731620" y="2185882"/>
            <a:ext cx="1991700" cy="8109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Testing </a:t>
            </a:r>
            <a:endParaRPr/>
          </a:p>
        </p:txBody>
      </p:sp>
      <p:cxnSp>
        <p:nvCxnSpPr>
          <p:cNvPr id="491" name="Google Shape;491;p56"/>
          <p:cNvCxnSpPr>
            <a:stCxn id="481" idx="2"/>
            <a:endCxn id="490" idx="0"/>
          </p:cNvCxnSpPr>
          <p:nvPr/>
        </p:nvCxnSpPr>
        <p:spPr>
          <a:xfrm flipH="1" rot="-5400000">
            <a:off x="3821872" y="1280336"/>
            <a:ext cx="325800" cy="14853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6"/>
          <p:cNvCxnSpPr>
            <a:stCxn id="482" idx="2"/>
            <a:endCxn id="490" idx="0"/>
          </p:cNvCxnSpPr>
          <p:nvPr/>
        </p:nvCxnSpPr>
        <p:spPr>
          <a:xfrm rot="5400000">
            <a:off x="5493217" y="1062461"/>
            <a:ext cx="357600" cy="18891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6"/>
          <p:cNvCxnSpPr>
            <a:stCxn id="488" idx="0"/>
            <a:endCxn id="490" idx="2"/>
          </p:cNvCxnSpPr>
          <p:nvPr/>
        </p:nvCxnSpPr>
        <p:spPr>
          <a:xfrm rot="-5400000">
            <a:off x="2236088" y="1734850"/>
            <a:ext cx="1229400" cy="3753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6"/>
          <p:cNvCxnSpPr>
            <a:stCxn id="489" idx="0"/>
            <a:endCxn id="490" idx="2"/>
          </p:cNvCxnSpPr>
          <p:nvPr/>
        </p:nvCxnSpPr>
        <p:spPr>
          <a:xfrm flipH="1" rot="5400000">
            <a:off x="5718487" y="2005688"/>
            <a:ext cx="1260000" cy="3242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56"/>
          <p:cNvSpPr txBox="1"/>
          <p:nvPr/>
        </p:nvSpPr>
        <p:spPr>
          <a:xfrm>
            <a:off x="5145317" y="413238"/>
            <a:ext cx="25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num of the k folds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5723316" y="2232817"/>
            <a:ext cx="21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Predicting the class using the log odd score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56"/>
          <p:cNvSpPr txBox="1"/>
          <p:nvPr/>
        </p:nvSpPr>
        <p:spPr>
          <a:xfrm>
            <a:off x="1574423" y="3729780"/>
            <a:ext cx="58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logOdds = [s1 - s2 for (s1,s2) in zip (scores_motif,scores_nonmotif)]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673225" y="311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Log Odds Score</a:t>
            </a:r>
            <a:endParaRPr b="1" u="sng"/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492475" y="1138650"/>
            <a:ext cx="7867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Odds  is defined as probability of success/probability of failure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 odds is the logarithm of the odds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log odds because they’re so easily updated with new data.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75" y="314100"/>
            <a:ext cx="5387432" cy="1849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58"/>
          <p:cNvSpPr txBox="1"/>
          <p:nvPr/>
        </p:nvSpPr>
        <p:spPr>
          <a:xfrm>
            <a:off x="6156950" y="166877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58"/>
          <p:cNvSpPr txBox="1"/>
          <p:nvPr/>
        </p:nvSpPr>
        <p:spPr>
          <a:xfrm>
            <a:off x="5425450" y="1287775"/>
            <a:ext cx="34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58"/>
          <p:cNvPicPr preferRelativeResize="0"/>
          <p:nvPr/>
        </p:nvPicPr>
        <p:blipFill rotWithShape="1">
          <a:blip r:embed="rId4">
            <a:alphaModFix/>
          </a:blip>
          <a:srcRect b="0" l="0" r="15888" t="0"/>
          <a:stretch/>
        </p:blipFill>
        <p:spPr>
          <a:xfrm>
            <a:off x="2521375" y="2571750"/>
            <a:ext cx="4327375" cy="2324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58"/>
          <p:cNvSpPr txBox="1"/>
          <p:nvPr/>
        </p:nvSpPr>
        <p:spPr>
          <a:xfrm>
            <a:off x="7028625" y="4359950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(PPT Link : </a:t>
            </a:r>
            <a:r>
              <a:rPr b="1" lang="en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</a:t>
            </a:r>
            <a:r>
              <a:rPr b="1" lang="en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b="1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Classification</a:t>
            </a:r>
            <a:endParaRPr/>
          </a:p>
        </p:txBody>
      </p:sp>
      <p:sp>
        <p:nvSpPr>
          <p:cNvPr id="518" name="Google Shape;518;p59"/>
          <p:cNvSpPr txBox="1"/>
          <p:nvPr>
            <p:ph idx="1" type="body"/>
          </p:nvPr>
        </p:nvSpPr>
        <p:spPr>
          <a:xfrm>
            <a:off x="311700" y="1266325"/>
            <a:ext cx="623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Accuracy: sklearn.metrics.accuracy_score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Confusion Matrix: sklearn.metrics.confusion_matrix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AUC ROC: sklearn.metrics.roc_auc_score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F1 score: sklearn.metrics.f1_score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 rotWithShape="1">
          <a:blip r:embed="rId3">
            <a:alphaModFix/>
          </a:blip>
          <a:srcRect b="59798" l="0" r="0" t="0"/>
          <a:stretch/>
        </p:blipFill>
        <p:spPr>
          <a:xfrm>
            <a:off x="815550" y="2836850"/>
            <a:ext cx="3475674" cy="198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50" y="2157975"/>
            <a:ext cx="3586275" cy="135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499" y="368276"/>
            <a:ext cx="2304888" cy="163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423" y="3793125"/>
            <a:ext cx="3183311" cy="70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AUC CURVES</a:t>
            </a:r>
            <a:endParaRPr/>
          </a:p>
        </p:txBody>
      </p:sp>
      <p:sp>
        <p:nvSpPr>
          <p:cNvPr id="528" name="Google Shape;528;p60"/>
          <p:cNvSpPr txBox="1"/>
          <p:nvPr>
            <p:ph idx="1" type="body"/>
          </p:nvPr>
        </p:nvSpPr>
        <p:spPr>
          <a:xfrm>
            <a:off x="311700" y="1266325"/>
            <a:ext cx="569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ROC =  Receiver Operating Characteristic 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Plot of the false positive rate (x-axis) versus the true positive rate (y-axis)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Used when there are roughly equal numbers of observations for each class.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The Area Under the Curve (AUC) is the measure of the ability of a classifier to distinguish between classes and is used as a summary of the ROC curve. The higher the AUC, the better the performance of the model at distinguishing between the positive and negative classes.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how to choose a threshold? choose the threshold that maximizes TPR−FPR.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529" name="Google Shape;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50" y="184350"/>
            <a:ext cx="2679750" cy="2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550" y="2506975"/>
            <a:ext cx="2749400" cy="20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seed</a:t>
            </a:r>
            <a:endParaRPr/>
          </a:p>
        </p:txBody>
      </p:sp>
      <p:sp>
        <p:nvSpPr>
          <p:cNvPr id="536" name="Google Shape;536;p6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initialize the random number generator for reproducibility purpose to ensure we get a similar sequence of random numbers each time we run the algorithm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random.seed(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a=None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version=2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449325" y="400425"/>
            <a:ext cx="75057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Functional</a:t>
            </a:r>
            <a:r>
              <a:rPr b="1" lang="en" u="sng"/>
              <a:t> Requirements</a:t>
            </a:r>
            <a:endParaRPr b="1" u="sng"/>
          </a:p>
        </p:txBody>
      </p:sp>
      <p:sp>
        <p:nvSpPr>
          <p:cNvPr id="161" name="Google Shape;161;p17"/>
          <p:cNvSpPr/>
          <p:nvPr/>
        </p:nvSpPr>
        <p:spPr>
          <a:xfrm>
            <a:off x="437975" y="1058700"/>
            <a:ext cx="8262300" cy="361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437850" y="1209950"/>
            <a:ext cx="8262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read the HiC Data From NCBI.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generate a suitable Fasta File using data preprocessing.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correctly classify the regions into TAD/Non TAD using Markov Models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correctly classify the regions into TAD/Non TAD using  Deep Learning models - DeepLift and DeepBind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generate data visualizations like 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accuracy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AUC RoC Curve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Precision Recall Curve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Confusion Matrix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highest frequency element from the Markov Model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783338" y="280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42" name="Google Shape;542;p62"/>
          <p:cNvPicPr preferRelativeResize="0"/>
          <p:nvPr/>
        </p:nvPicPr>
        <p:blipFill rotWithShape="1">
          <a:blip r:embed="rId3">
            <a:alphaModFix/>
          </a:blip>
          <a:srcRect b="24294" l="3877" r="26890" t="34867"/>
          <a:stretch/>
        </p:blipFill>
        <p:spPr>
          <a:xfrm>
            <a:off x="444925" y="1509100"/>
            <a:ext cx="8182526" cy="2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819150" y="334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48" name="Google Shape;548;p63"/>
          <p:cNvPicPr preferRelativeResize="0"/>
          <p:nvPr/>
        </p:nvPicPr>
        <p:blipFill rotWithShape="1">
          <a:blip r:embed="rId3">
            <a:alphaModFix/>
          </a:blip>
          <a:srcRect b="28647" l="3869" r="25524" t="34733"/>
          <a:stretch/>
        </p:blipFill>
        <p:spPr>
          <a:xfrm>
            <a:off x="326825" y="1289500"/>
            <a:ext cx="8318875" cy="27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title"/>
          </p:nvPr>
        </p:nvSpPr>
        <p:spPr>
          <a:xfrm>
            <a:off x="302475" y="146650"/>
            <a:ext cx="85206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131"/>
              <a:buNone/>
            </a:pPr>
            <a:r>
              <a:rPr b="1" lang="en" sz="2740" u="sng"/>
              <a:t>Curves for the first fold :</a:t>
            </a:r>
            <a:endParaRPr b="1" sz="2740" u="sng"/>
          </a:p>
        </p:txBody>
      </p:sp>
      <p:pic>
        <p:nvPicPr>
          <p:cNvPr id="554" name="Google Shape;5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5" y="761700"/>
            <a:ext cx="2675650" cy="16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800" y="726020"/>
            <a:ext cx="2433925" cy="1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200" y="767247"/>
            <a:ext cx="2433925" cy="168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99" y="2947574"/>
            <a:ext cx="2284200" cy="14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8" name="Google Shape;558;p64"/>
          <p:cNvGraphicFramePr/>
          <p:nvPr/>
        </p:nvGraphicFramePr>
        <p:xfrm>
          <a:off x="533650" y="2524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2812150"/>
                <a:gridCol w="2649400"/>
                <a:gridCol w="2433925"/>
              </a:tblGrid>
              <a:tr h="38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59" name="Google Shape;559;p64"/>
          <p:cNvGraphicFramePr/>
          <p:nvPr/>
        </p:nvGraphicFramePr>
        <p:xfrm>
          <a:off x="533650" y="446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2812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819150" y="426100"/>
            <a:ext cx="75057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Current Challenges</a:t>
            </a:r>
            <a:endParaRPr b="1" u="sng"/>
          </a:p>
        </p:txBody>
      </p:sp>
      <p:sp>
        <p:nvSpPr>
          <p:cNvPr id="565" name="Google Shape;565;p65"/>
          <p:cNvSpPr txBox="1"/>
          <p:nvPr>
            <p:ph idx="1" type="body"/>
          </p:nvPr>
        </p:nvSpPr>
        <p:spPr>
          <a:xfrm>
            <a:off x="819150" y="1224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Overfitting, for MM order &gt;6, the AUC = 1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Time complexity: n**2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Initialising new dictionaries for every fold of the cross validation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1957200" y="2094450"/>
            <a:ext cx="5229600" cy="954600"/>
          </a:xfrm>
          <a:prstGeom prst="rect">
            <a:avLst/>
          </a:prstGeom>
          <a:solidFill>
            <a:srgbClr val="EFEFE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Non </a:t>
            </a:r>
            <a:r>
              <a:rPr b="1" lang="en" u="sng"/>
              <a:t>Functional Requirements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5745725" y="1415425"/>
            <a:ext cx="22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437975" y="1209950"/>
            <a:ext cx="8262300" cy="355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596451" y="1306722"/>
            <a:ext cx="7995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High Performance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perform all the functions with least time complexity.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accurate enough for all kinds of data sets.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Flexibility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flexible enough for developers to make changes as and when necessary.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Data Integrity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data should be retained by the system safely.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Security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secure enough for the data &amp; results, &amp; should be operable only by authorized users.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System</a:t>
            </a:r>
            <a:r>
              <a:rPr b="1" lang="en" u="sng"/>
              <a:t> Requirements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819150" y="1392550"/>
            <a:ext cx="4108800" cy="2945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819150" y="1923325"/>
            <a:ext cx="4108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Linux ( Terminal )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3.7+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Google Colab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Bed Tools (2bit2fa)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DeepLift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DeepBind etc.</a:t>
            </a:r>
            <a:endParaRPr sz="20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25" y="2444599"/>
            <a:ext cx="2574324" cy="10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525" y="1202702"/>
            <a:ext cx="2574326" cy="105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523" y="3785300"/>
            <a:ext cx="2574325" cy="8647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USE CASE DIAGRAMS</a:t>
            </a:r>
            <a:endParaRPr b="1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Fasta file generation - use case 1 </a:t>
            </a:r>
            <a:endParaRPr b="1" u="sng"/>
          </a:p>
        </p:txBody>
      </p:sp>
      <p:graphicFrame>
        <p:nvGraphicFramePr>
          <p:cNvPr id="193" name="Google Shape;193;p21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{5C1F7202-1E73-4EE9-93DF-B165B6A4D2A7}</a:tableStyleId>
              </a:tblPr>
              <a:tblGrid>
                <a:gridCol w="1330925"/>
                <a:gridCol w="3637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Fasta 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Fasta file is generated from the HiC Data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From NCBI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User u</a:t>
                      </a:r>
                      <a:r>
                        <a:rPr lang="en"/>
                        <a:t>pload HiC data from NCBI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System fetching the coordinates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 is pre processed into a Fasta File Format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resulting  file is displayed on the screen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Fasta File that is  to the classified.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00" y="1385975"/>
            <a:ext cx="3195400" cy="2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